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</p:sldIdLst>
  <p:sldSz cy="5143500" cx="9144000"/>
  <p:notesSz cx="6858000" cy="9144000"/>
  <p:embeddedFontLst>
    <p:embeddedFont>
      <p:font typeface="Rubik"/>
      <p:regular r:id="rId46"/>
      <p:bold r:id="rId47"/>
      <p:italic r:id="rId48"/>
      <p:boldItalic r:id="rId4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font" Target="fonts/Rubik-regular.fntdata"/><Relationship Id="rId45" Type="http://schemas.openxmlformats.org/officeDocument/2006/relationships/slide" Target="slides/slide39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font" Target="fonts/Rubik-italic.fntdata"/><Relationship Id="rId47" Type="http://schemas.openxmlformats.org/officeDocument/2006/relationships/font" Target="fonts/Rubik-bold.fntdata"/><Relationship Id="rId49" Type="http://schemas.openxmlformats.org/officeDocument/2006/relationships/font" Target="fonts/Rubik-bold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56363fb983_0_0:notes"/>
          <p:cNvSpPr/>
          <p:nvPr>
            <p:ph idx="2" type="sldImg"/>
          </p:nvPr>
        </p:nvSpPr>
        <p:spPr>
          <a:xfrm>
            <a:off x="27753" y="685838"/>
            <a:ext cx="68025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7" name="Google Shape;127;g56363fb983_0_0:notes"/>
          <p:cNvSpPr txBox="1"/>
          <p:nvPr>
            <p:ph idx="1" type="body"/>
          </p:nvPr>
        </p:nvSpPr>
        <p:spPr>
          <a:xfrm>
            <a:off x="685802" y="4343406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g56363fb983_0_0:notes"/>
          <p:cNvSpPr txBox="1"/>
          <p:nvPr>
            <p:ph idx="12" type="sldNum"/>
          </p:nvPr>
        </p:nvSpPr>
        <p:spPr>
          <a:xfrm>
            <a:off x="3884621" y="868522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56363fb983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56363fb983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56363fb983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56363fb983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56dccf61a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56dccf61a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56363fb983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56363fb983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56363fb983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56363fb983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56363fb983_0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56363fb983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56363fb983_0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56363fb983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56363fb983_0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56363fb983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56363fb983_0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56363fb983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56363fb983_0_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56363fb983_0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56363fb983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56363fb983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56363fb983_0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56363fb983_0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56363fb983_0_2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56363fb983_0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56363fb983_0_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56363fb983_0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56363fb983_0_2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56363fb983_0_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56363fb983_0_2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56363fb983_0_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56363fb983_0_2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56363fb983_0_2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57d078542e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57d078542e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57d078542e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57d078542e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57d078542e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57d078542e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57d078542e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57d078542e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56363fb983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56363fb983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57d078542e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57d078542e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57d078542e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57d078542e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57d078542e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57d078542e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57d078542e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57d078542e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57d078542e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57d078542e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57d078542e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57d078542e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57d078542e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57d078542e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56dccf61a1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56dccf61a1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57d078542e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57d078542e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57d078542e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57d078542e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56363fb983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56363fb983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56363fb983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56363fb983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56363fb983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56363fb983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56363fb983_0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56363fb983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56363fb983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56363fb983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56363fb983_0_1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56363fb983_0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Титульный слайд" type="title">
  <p:cSld name="TITLE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" type="subTitle"/>
          </p:nvPr>
        </p:nvSpPr>
        <p:spPr>
          <a:xfrm>
            <a:off x="1371600" y="2914650"/>
            <a:ext cx="64008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rtl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rtl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9" name="Google Shape;59;p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Заголовок и объект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Заголовок раздела" type="secHead">
  <p:cSld name="SECTION_HEADER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type="title"/>
          </p:nvPr>
        </p:nvSpPr>
        <p:spPr>
          <a:xfrm>
            <a:off x="722313" y="3305176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rtl="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rtl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rtl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1" name="Google Shape;71;p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Два объекта" type="twoObj">
  <p:cSld name="TWO_OBJECTS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7" name="Google Shape;77;p17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8" name="Google Shape;78;p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Сравнение" type="twoTxTwoObj">
  <p:cSld name="TWO_OBJECTS_WITH_TEXT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8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84" name="Google Shape;84;p18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85" name="Google Shape;85;p18"/>
          <p:cNvSpPr txBox="1"/>
          <p:nvPr>
            <p:ph idx="3" type="body"/>
          </p:nvPr>
        </p:nvSpPr>
        <p:spPr>
          <a:xfrm>
            <a:off x="4645026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86" name="Google Shape;86;p18"/>
          <p:cNvSpPr txBox="1"/>
          <p:nvPr>
            <p:ph idx="4" type="body"/>
          </p:nvPr>
        </p:nvSpPr>
        <p:spPr>
          <a:xfrm>
            <a:off x="4645026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87" name="Google Shape;87;p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Только заголовок" type="titleOnly">
  <p:cSld name="TITLE_ONLY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Пустой слайд" type="blank">
  <p:cSld name="BLANK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Объект с подписью" type="objTx">
  <p:cSld name="OBJECT_WITH_CAPTION_TEXT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/>
          <p:nvPr>
            <p:ph type="title"/>
          </p:nvPr>
        </p:nvSpPr>
        <p:spPr>
          <a:xfrm>
            <a:off x="457201" y="204787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2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102" name="Google Shape;102;p2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03" name="Google Shape;103;p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Рисунок с подписью" type="picTx">
  <p:cSld name="PICTURE_WITH_CAPTION_TEXT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2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9" name="Google Shape;109;p2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10" name="Google Shape;110;p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Заголовок и вертикальный текст" type="vertTx">
  <p:cSld name="VERTICAL_TEXT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" name="Google Shape;115;p23"/>
          <p:cNvSpPr txBox="1"/>
          <p:nvPr>
            <p:ph idx="1" type="body"/>
          </p:nvPr>
        </p:nvSpPr>
        <p:spPr>
          <a:xfrm rot="5400000">
            <a:off x="2874750" y="-1217399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6" name="Google Shape;116;p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p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Вертикальный заголовок и текст" type="vertTitleAndTx">
  <p:cSld name="VERTICAL_TITLE_AND_VERTICAL_TEXT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p24"/>
          <p:cNvSpPr txBox="1"/>
          <p:nvPr>
            <p:ph idx="1" type="body"/>
          </p:nvPr>
        </p:nvSpPr>
        <p:spPr>
          <a:xfrm rot="5400000">
            <a:off x="1272750" y="-609571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2" name="Google Shape;122;p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p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" name="Google Shape;124;p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9.gif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9.png"/><Relationship Id="rId4" Type="http://schemas.openxmlformats.org/officeDocument/2006/relationships/image" Target="../media/image2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9.png"/><Relationship Id="rId4" Type="http://schemas.openxmlformats.org/officeDocument/2006/relationships/hyperlink" Target="https://www.activism.net/cypherpunk/manifesto.html" TargetMode="Externa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7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7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1.jpg"/><Relationship Id="rId4" Type="http://schemas.openxmlformats.org/officeDocument/2006/relationships/image" Target="../media/image28.png"/><Relationship Id="rId5" Type="http://schemas.openxmlformats.org/officeDocument/2006/relationships/image" Target="../media/image33.png"/><Relationship Id="rId6" Type="http://schemas.openxmlformats.org/officeDocument/2006/relationships/image" Target="../media/image34.jpg"/><Relationship Id="rId7" Type="http://schemas.openxmlformats.org/officeDocument/2006/relationships/image" Target="../media/image30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5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7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5"/>
          <p:cNvSpPr/>
          <p:nvPr/>
        </p:nvSpPr>
        <p:spPr>
          <a:xfrm>
            <a:off x="294750" y="229950"/>
            <a:ext cx="8554500" cy="4683600"/>
          </a:xfrm>
          <a:prstGeom prst="rect">
            <a:avLst/>
          </a:prstGeom>
          <a:solidFill>
            <a:srgbClr val="3693D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WEB 3.0</a:t>
            </a:r>
            <a:r>
              <a:rPr lang="en" sz="30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: мифы и реальность</a:t>
            </a:r>
            <a:endParaRPr sz="30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Спикер и ведущий: Симановский Сергей (blocksult.com, synergis)</a:t>
            </a:r>
            <a:endParaRPr sz="11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Иделогоия: Menaskop, Симановский Сергей (synergis EDU)</a:t>
            </a:r>
            <a:endParaRPr sz="11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2019 год, online-webinar</a:t>
            </a:r>
            <a:endParaRPr sz="11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31" name="Google Shape;13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84600" y="434252"/>
            <a:ext cx="1575600" cy="54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4"/>
          <p:cNvSpPr txBox="1"/>
          <p:nvPr>
            <p:ph type="title"/>
          </p:nvPr>
        </p:nvSpPr>
        <p:spPr>
          <a:xfrm>
            <a:off x="381000" y="129779"/>
            <a:ext cx="8229600" cy="85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Verdana"/>
                <a:ea typeface="Verdana"/>
                <a:cs typeface="Verdana"/>
                <a:sym typeface="Verdana"/>
              </a:rPr>
              <a:t>Маршрутизация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88" name="Google Shape;18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0200" y="1368179"/>
            <a:ext cx="5715000" cy="2952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5"/>
          <p:cNvSpPr txBox="1"/>
          <p:nvPr>
            <p:ph type="title"/>
          </p:nvPr>
        </p:nvSpPr>
        <p:spPr>
          <a:xfrm>
            <a:off x="381000" y="129779"/>
            <a:ext cx="8229600" cy="85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Verdana"/>
                <a:ea typeface="Verdana"/>
                <a:cs typeface="Verdana"/>
                <a:sym typeface="Verdana"/>
              </a:rPr>
              <a:t>Передача данных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94" name="Google Shape;19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0150" y="1139575"/>
            <a:ext cx="5541700" cy="2969525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35"/>
          <p:cNvSpPr txBox="1"/>
          <p:nvPr/>
        </p:nvSpPr>
        <p:spPr>
          <a:xfrm>
            <a:off x="1040900" y="4002700"/>
            <a:ext cx="6993000" cy="6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Файл в компьютере А - был разделен на пакеты протоколом - пакеты, по отдельности пришли в новое место - протокол пересобрал пакеты чтобы воссоздать файл на компьютере Б - файл в компьютере Б.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6"/>
          <p:cNvSpPr txBox="1"/>
          <p:nvPr>
            <p:ph type="title"/>
          </p:nvPr>
        </p:nvSpPr>
        <p:spPr>
          <a:xfrm>
            <a:off x="381000" y="129779"/>
            <a:ext cx="8229600" cy="85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Verdana"/>
                <a:ea typeface="Verdana"/>
                <a:cs typeface="Verdana"/>
                <a:sym typeface="Verdana"/>
              </a:rPr>
              <a:t>Как работает интернет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01" name="Google Shape;201;p36"/>
          <p:cNvSpPr txBox="1"/>
          <p:nvPr/>
        </p:nvSpPr>
        <p:spPr>
          <a:xfrm>
            <a:off x="1040900" y="4002700"/>
            <a:ext cx="6993000" cy="6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Интернет не обязан работать по принципу: Клиент-Сервер. </a:t>
            </a:r>
            <a:br>
              <a:rPr lang="en" sz="1100">
                <a:solidFill>
                  <a:schemeClr val="dk1"/>
                </a:solidFill>
              </a:rPr>
            </a:br>
            <a:r>
              <a:rPr lang="en" sz="1100">
                <a:solidFill>
                  <a:schemeClr val="dk1"/>
                </a:solidFill>
              </a:rPr>
              <a:t>Мы не обязаны “жить” в облаке</a:t>
            </a:r>
            <a:r>
              <a:rPr lang="en" sz="1100">
                <a:solidFill>
                  <a:schemeClr val="dk1"/>
                </a:solidFill>
              </a:rPr>
              <a:t>...</a:t>
            </a:r>
            <a:r>
              <a:rPr lang="en" sz="1100">
                <a:solidFill>
                  <a:schemeClr val="dk1"/>
                </a:solidFill>
              </a:rPr>
              <a:t>.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2" name="Google Shape;20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7400" y="1139579"/>
            <a:ext cx="4819059" cy="27107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7"/>
          <p:cNvSpPr txBox="1"/>
          <p:nvPr>
            <p:ph type="title"/>
          </p:nvPr>
        </p:nvSpPr>
        <p:spPr>
          <a:xfrm>
            <a:off x="381000" y="129779"/>
            <a:ext cx="8229600" cy="85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Verdana"/>
                <a:ea typeface="Verdana"/>
                <a:cs typeface="Verdana"/>
                <a:sym typeface="Verdana"/>
              </a:rPr>
              <a:t>TCP-IP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08" name="Google Shape;20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5400" y="987179"/>
            <a:ext cx="6847149" cy="38515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8"/>
          <p:cNvSpPr txBox="1"/>
          <p:nvPr>
            <p:ph type="title"/>
          </p:nvPr>
        </p:nvSpPr>
        <p:spPr>
          <a:xfrm>
            <a:off x="381000" y="129779"/>
            <a:ext cx="8229600" cy="85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Verdana"/>
                <a:ea typeface="Verdana"/>
                <a:cs typeface="Verdana"/>
                <a:sym typeface="Verdana"/>
              </a:rPr>
              <a:t>HTTP-S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14" name="Google Shape;21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7400" y="987179"/>
            <a:ext cx="4799587" cy="38515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9"/>
          <p:cNvSpPr txBox="1"/>
          <p:nvPr>
            <p:ph type="title"/>
          </p:nvPr>
        </p:nvSpPr>
        <p:spPr>
          <a:xfrm>
            <a:off x="381000" y="129779"/>
            <a:ext cx="8229600" cy="85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Verdana"/>
                <a:ea typeface="Verdana"/>
                <a:cs typeface="Verdana"/>
                <a:sym typeface="Verdana"/>
              </a:rPr>
              <a:t>URI \ URL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20" name="Google Shape;22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5000" y="1444379"/>
            <a:ext cx="5210175" cy="1724025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39"/>
          <p:cNvSpPr txBox="1"/>
          <p:nvPr/>
        </p:nvSpPr>
        <p:spPr>
          <a:xfrm>
            <a:off x="1808400" y="3553500"/>
            <a:ext cx="5210100" cy="6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Строка позволяющая обозначить документ \ файл \ почтовый ящик и тд. 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40"/>
          <p:cNvSpPr txBox="1"/>
          <p:nvPr>
            <p:ph type="title"/>
          </p:nvPr>
        </p:nvSpPr>
        <p:spPr>
          <a:xfrm>
            <a:off x="381000" y="129779"/>
            <a:ext cx="8229600" cy="85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Verdana"/>
                <a:ea typeface="Verdana"/>
                <a:cs typeface="Verdana"/>
                <a:sym typeface="Verdana"/>
              </a:rPr>
              <a:t>DNS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27" name="Google Shape;227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90800" y="987179"/>
            <a:ext cx="3851520" cy="38515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41"/>
          <p:cNvSpPr txBox="1"/>
          <p:nvPr>
            <p:ph type="title"/>
          </p:nvPr>
        </p:nvSpPr>
        <p:spPr>
          <a:xfrm>
            <a:off x="381000" y="129779"/>
            <a:ext cx="8229600" cy="85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Verdana"/>
                <a:ea typeface="Verdana"/>
                <a:cs typeface="Verdana"/>
                <a:sym typeface="Verdana"/>
              </a:rPr>
              <a:t>Семантическая</a:t>
            </a:r>
            <a:r>
              <a:rPr lang="en">
                <a:latin typeface="Verdana"/>
                <a:ea typeface="Verdana"/>
                <a:cs typeface="Verdana"/>
                <a:sym typeface="Verdana"/>
              </a:rPr>
              <a:t> паутина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33" name="Google Shape;233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0" y="1139576"/>
            <a:ext cx="6802550" cy="3321550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41"/>
          <p:cNvSpPr txBox="1"/>
          <p:nvPr/>
        </p:nvSpPr>
        <p:spPr>
          <a:xfrm>
            <a:off x="1456300" y="790600"/>
            <a:ext cx="76785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Глобальная сеть в которой вся информация является пригодной для машинной обработки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Google Shape;235;p41"/>
          <p:cNvSpPr txBox="1"/>
          <p:nvPr/>
        </p:nvSpPr>
        <p:spPr>
          <a:xfrm>
            <a:off x="3175225" y="4546475"/>
            <a:ext cx="27645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Предмет А &gt; связь &gt; Другой предмет 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42"/>
          <p:cNvSpPr txBox="1"/>
          <p:nvPr>
            <p:ph type="title"/>
          </p:nvPr>
        </p:nvSpPr>
        <p:spPr>
          <a:xfrm>
            <a:off x="381000" y="129779"/>
            <a:ext cx="8229600" cy="85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Verdana"/>
                <a:ea typeface="Verdana"/>
                <a:cs typeface="Verdana"/>
                <a:sym typeface="Verdana"/>
              </a:rPr>
              <a:t>P2P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41" name="Google Shape;241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8400" y="987176"/>
            <a:ext cx="4287275" cy="2828850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42"/>
          <p:cNvSpPr txBox="1"/>
          <p:nvPr/>
        </p:nvSpPr>
        <p:spPr>
          <a:xfrm>
            <a:off x="3315725" y="4068875"/>
            <a:ext cx="2461500" cy="67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Одноранговая</a:t>
            </a:r>
            <a:br>
              <a:rPr lang="en" sz="1100">
                <a:solidFill>
                  <a:schemeClr val="dk1"/>
                </a:solidFill>
              </a:rPr>
            </a:br>
            <a:r>
              <a:rPr lang="en" sz="1100">
                <a:solidFill>
                  <a:schemeClr val="dk1"/>
                </a:solidFill>
              </a:rPr>
              <a:t>Децентрализованная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Равноправие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43"/>
          <p:cNvSpPr txBox="1"/>
          <p:nvPr>
            <p:ph type="title"/>
          </p:nvPr>
        </p:nvSpPr>
        <p:spPr>
          <a:xfrm>
            <a:off x="381000" y="129779"/>
            <a:ext cx="8229600" cy="85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Verdana"/>
                <a:ea typeface="Verdana"/>
                <a:cs typeface="Verdana"/>
                <a:sym typeface="Verdana"/>
              </a:rPr>
              <a:t>Чья туфля?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48" name="Google Shape;248;p43"/>
          <p:cNvPicPr preferRelativeResize="0"/>
          <p:nvPr/>
        </p:nvPicPr>
        <p:blipFill rotWithShape="1">
          <a:blip r:embed="rId3">
            <a:alphaModFix/>
          </a:blip>
          <a:srcRect b="3762" l="0" r="0" t="0"/>
          <a:stretch/>
        </p:blipFill>
        <p:spPr>
          <a:xfrm>
            <a:off x="1295400" y="910975"/>
            <a:ext cx="6296700" cy="4033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6"/>
          <p:cNvSpPr txBox="1"/>
          <p:nvPr>
            <p:ph type="title"/>
          </p:nvPr>
        </p:nvSpPr>
        <p:spPr>
          <a:xfrm>
            <a:off x="381000" y="129779"/>
            <a:ext cx="8229600" cy="85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Verdana"/>
                <a:ea typeface="Verdana"/>
                <a:cs typeface="Verdana"/>
                <a:sym typeface="Verdana"/>
              </a:rPr>
              <a:t>Запреты и законы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37" name="Google Shape;13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9025" y="1012901"/>
            <a:ext cx="4533526" cy="301155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6"/>
          <p:cNvSpPr txBox="1"/>
          <p:nvPr/>
        </p:nvSpPr>
        <p:spPr>
          <a:xfrm>
            <a:off x="2229025" y="4103400"/>
            <a:ext cx="58923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Verdana"/>
                <a:ea typeface="Verdana"/>
                <a:cs typeface="Verdana"/>
                <a:sym typeface="Verdana"/>
              </a:rPr>
              <a:t>2016г. - Пакет Яровой</a:t>
            </a:r>
            <a:br>
              <a:rPr lang="en">
                <a:latin typeface="Verdana"/>
                <a:ea typeface="Verdana"/>
                <a:cs typeface="Verdana"/>
                <a:sym typeface="Verdana"/>
              </a:rPr>
            </a:br>
            <a:r>
              <a:rPr lang="en">
                <a:latin typeface="Verdana"/>
                <a:ea typeface="Verdana"/>
                <a:cs typeface="Verdana"/>
                <a:sym typeface="Verdana"/>
              </a:rPr>
              <a:t>ФЗ 152</a:t>
            </a:r>
            <a:endParaRPr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Verdana"/>
                <a:ea typeface="Verdana"/>
                <a:cs typeface="Verdana"/>
                <a:sym typeface="Verdana"/>
              </a:rPr>
              <a:t>ФЗ 161</a:t>
            </a:r>
            <a:br>
              <a:rPr lang="en">
                <a:latin typeface="Verdana"/>
                <a:ea typeface="Verdana"/>
                <a:cs typeface="Verdana"/>
                <a:sym typeface="Verdana"/>
              </a:rPr>
            </a:br>
            <a:r>
              <a:rPr lang="en" sz="1350">
                <a:solidFill>
                  <a:srgbClr val="212121"/>
                </a:solidFill>
                <a:highlight>
                  <a:srgbClr val="FFFFFF"/>
                </a:highlight>
              </a:rPr>
              <a:t>Обеспечении безопасного и устойчивого</a:t>
            </a:r>
            <a:r>
              <a:rPr lang="en" sz="1350">
                <a:solidFill>
                  <a:srgbClr val="212121"/>
                </a:solidFill>
                <a:highlight>
                  <a:srgbClr val="FFFFFF"/>
                </a:highlight>
              </a:rPr>
              <a:t> </a:t>
            </a:r>
            <a:r>
              <a:rPr lang="en" sz="1350">
                <a:solidFill>
                  <a:srgbClr val="212121"/>
                </a:solidFill>
                <a:highlight>
                  <a:srgbClr val="FFFFFF"/>
                </a:highlight>
              </a:rPr>
              <a:t>функционирования интернета (2019-21)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4"/>
          <p:cNvSpPr txBox="1"/>
          <p:nvPr>
            <p:ph type="title"/>
          </p:nvPr>
        </p:nvSpPr>
        <p:spPr>
          <a:xfrm>
            <a:off x="381000" y="129779"/>
            <a:ext cx="8229600" cy="85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Verdana"/>
                <a:ea typeface="Verdana"/>
                <a:cs typeface="Verdana"/>
                <a:sym typeface="Verdana"/>
              </a:rPr>
              <a:t>Все не так просто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54" name="Google Shape;254;p44"/>
          <p:cNvPicPr preferRelativeResize="0"/>
          <p:nvPr/>
        </p:nvPicPr>
        <p:blipFill rotWithShape="1">
          <a:blip r:embed="rId3">
            <a:alphaModFix/>
          </a:blip>
          <a:srcRect b="0" l="0" r="0" t="7278"/>
          <a:stretch/>
        </p:blipFill>
        <p:spPr>
          <a:xfrm>
            <a:off x="1905000" y="1115100"/>
            <a:ext cx="5135349" cy="357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5"/>
          <p:cNvSpPr txBox="1"/>
          <p:nvPr>
            <p:ph type="title"/>
          </p:nvPr>
        </p:nvSpPr>
        <p:spPr>
          <a:xfrm>
            <a:off x="381000" y="129779"/>
            <a:ext cx="8229600" cy="85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Verdana"/>
                <a:ea typeface="Verdana"/>
                <a:cs typeface="Verdana"/>
                <a:sym typeface="Verdana"/>
              </a:rPr>
              <a:t>Домены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60" name="Google Shape;260;p45"/>
          <p:cNvSpPr txBox="1"/>
          <p:nvPr/>
        </p:nvSpPr>
        <p:spPr>
          <a:xfrm>
            <a:off x="2323425" y="1754300"/>
            <a:ext cx="4362900" cy="20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Слайд про то сколько денег приносит продажа доменов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6"/>
          <p:cNvSpPr txBox="1"/>
          <p:nvPr>
            <p:ph type="title"/>
          </p:nvPr>
        </p:nvSpPr>
        <p:spPr>
          <a:xfrm>
            <a:off x="381000" y="129779"/>
            <a:ext cx="8229600" cy="85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Verdana"/>
                <a:ea typeface="Verdana"/>
                <a:cs typeface="Verdana"/>
                <a:sym typeface="Verdana"/>
              </a:rPr>
              <a:t>А-ля UBER 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66" name="Google Shape;266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9800" y="910976"/>
            <a:ext cx="4317550" cy="3129875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46"/>
          <p:cNvSpPr txBox="1"/>
          <p:nvPr/>
        </p:nvSpPr>
        <p:spPr>
          <a:xfrm>
            <a:off x="803500" y="4225025"/>
            <a:ext cx="8229600" cy="5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Нет карты, нет точки локации для вас, нет точки локации для водителя, нет маршрута…</a:t>
            </a:r>
            <a:br>
              <a:rPr lang="en">
                <a:latin typeface="Calibri"/>
                <a:ea typeface="Calibri"/>
                <a:cs typeface="Calibri"/>
                <a:sym typeface="Calibri"/>
              </a:rPr>
            </a:br>
            <a:r>
              <a:rPr lang="en">
                <a:latin typeface="Calibri"/>
                <a:ea typeface="Calibri"/>
                <a:cs typeface="Calibri"/>
                <a:sym typeface="Calibri"/>
              </a:rPr>
              <a:t>Что есть? Рандомный адрес где 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начинается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 поездка и куча остановок по дороге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7"/>
          <p:cNvSpPr txBox="1"/>
          <p:nvPr>
            <p:ph type="title"/>
          </p:nvPr>
        </p:nvSpPr>
        <p:spPr>
          <a:xfrm>
            <a:off x="381000" y="129779"/>
            <a:ext cx="8229600" cy="85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Verdana"/>
                <a:ea typeface="Verdana"/>
                <a:cs typeface="Verdana"/>
                <a:sym typeface="Verdana"/>
              </a:rPr>
              <a:t>DHT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73" name="Google Shape;273;p47"/>
          <p:cNvSpPr txBox="1"/>
          <p:nvPr/>
        </p:nvSpPr>
        <p:spPr>
          <a:xfrm>
            <a:off x="601450" y="3600475"/>
            <a:ext cx="8229600" cy="5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 DHT может являться своего рода инфраструктурой, например для п2п сетей распространяющих файлы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4" name="Google Shape;274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7950" y="1240629"/>
            <a:ext cx="4419600" cy="2181225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47"/>
          <p:cNvSpPr txBox="1"/>
          <p:nvPr/>
        </p:nvSpPr>
        <p:spPr>
          <a:xfrm>
            <a:off x="2974175" y="4130450"/>
            <a:ext cx="2764500" cy="7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DISTRIBUTED HASH TABLE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8"/>
          <p:cNvSpPr txBox="1"/>
          <p:nvPr>
            <p:ph type="title"/>
          </p:nvPr>
        </p:nvSpPr>
        <p:spPr>
          <a:xfrm>
            <a:off x="381000" y="129779"/>
            <a:ext cx="8229600" cy="85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Verdana"/>
                <a:ea typeface="Verdana"/>
                <a:cs typeface="Verdana"/>
                <a:sym typeface="Verdana"/>
              </a:rPr>
              <a:t>TCR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81" name="Google Shape;281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0" y="987173"/>
            <a:ext cx="5798050" cy="3388550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48"/>
          <p:cNvSpPr txBox="1"/>
          <p:nvPr/>
        </p:nvSpPr>
        <p:spPr>
          <a:xfrm>
            <a:off x="2974175" y="4359050"/>
            <a:ext cx="2764500" cy="7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TOKEN CURATED REGISTRY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9"/>
          <p:cNvSpPr txBox="1"/>
          <p:nvPr>
            <p:ph type="title"/>
          </p:nvPr>
        </p:nvSpPr>
        <p:spPr>
          <a:xfrm>
            <a:off x="381000" y="129779"/>
            <a:ext cx="8229600" cy="85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Verdana"/>
                <a:ea typeface="Verdana"/>
                <a:cs typeface="Verdana"/>
                <a:sym typeface="Verdana"/>
              </a:rPr>
              <a:t>Napster \ </a:t>
            </a:r>
            <a:r>
              <a:rPr lang="en">
                <a:latin typeface="Verdana"/>
                <a:ea typeface="Verdana"/>
                <a:cs typeface="Verdana"/>
                <a:sym typeface="Verdana"/>
              </a:rPr>
              <a:t>Bittorrent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88" name="Google Shape;288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5650" y="1388001"/>
            <a:ext cx="3689899" cy="245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79949" y="1444379"/>
            <a:ext cx="2447925" cy="2038350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49"/>
          <p:cNvSpPr txBox="1"/>
          <p:nvPr/>
        </p:nvSpPr>
        <p:spPr>
          <a:xfrm>
            <a:off x="507575" y="4001450"/>
            <a:ext cx="8172000" cy="7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Интеграция DHT таблиц в процесс работы битторрента помогла перестать отслеживать пользователей.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50"/>
          <p:cNvSpPr txBox="1"/>
          <p:nvPr>
            <p:ph type="title"/>
          </p:nvPr>
        </p:nvSpPr>
        <p:spPr>
          <a:xfrm>
            <a:off x="381000" y="129779"/>
            <a:ext cx="8229600" cy="85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Verdana"/>
                <a:ea typeface="Verdana"/>
                <a:cs typeface="Verdana"/>
                <a:sym typeface="Verdana"/>
              </a:rPr>
              <a:t>А все уже было...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96" name="Google Shape;296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37900" y="961849"/>
            <a:ext cx="3493726" cy="3677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51"/>
          <p:cNvSpPr txBox="1"/>
          <p:nvPr>
            <p:ph type="title"/>
          </p:nvPr>
        </p:nvSpPr>
        <p:spPr>
          <a:xfrm>
            <a:off x="381000" y="129779"/>
            <a:ext cx="8229600" cy="85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Verdana"/>
                <a:ea typeface="Verdana"/>
                <a:cs typeface="Verdana"/>
                <a:sym typeface="Verdana"/>
              </a:rPr>
              <a:t>Блокчейн!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302" name="Google Shape;302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987175"/>
            <a:ext cx="4121625" cy="2588374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51"/>
          <p:cNvSpPr txBox="1"/>
          <p:nvPr/>
        </p:nvSpPr>
        <p:spPr>
          <a:xfrm>
            <a:off x="550" y="887200"/>
            <a:ext cx="4524300" cy="30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Verdana"/>
                <a:ea typeface="Verdana"/>
                <a:cs typeface="Verdana"/>
                <a:sym typeface="Verdana"/>
              </a:rPr>
              <a:t>1976 - Cipher block chaining (тип энкрипции)</a:t>
            </a:r>
            <a:endParaRPr sz="12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Verdana"/>
                <a:ea typeface="Verdana"/>
                <a:cs typeface="Verdana"/>
                <a:sym typeface="Verdana"/>
              </a:rPr>
              <a:t>1991 - </a:t>
            </a:r>
            <a:r>
              <a:rPr lang="en" sz="1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Публикация на тему криптографии описывающая работу “Chain of blocks” </a:t>
            </a:r>
            <a:br>
              <a:rPr lang="en" sz="1200">
                <a:latin typeface="Verdana"/>
                <a:ea typeface="Verdana"/>
                <a:cs typeface="Verdana"/>
                <a:sym typeface="Verdana"/>
              </a:rPr>
            </a:br>
            <a:r>
              <a:rPr lang="en" sz="1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1992 - Добавление в “картину” деревьев меркеля (топология данных)</a:t>
            </a:r>
            <a:endParaRPr sz="12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9 March 1993 - </a:t>
            </a:r>
            <a:r>
              <a:rPr lang="en" sz="1200">
                <a:latin typeface="Verdana"/>
                <a:ea typeface="Verdana"/>
                <a:cs typeface="Verdana"/>
                <a:sym typeface="Verdana"/>
              </a:rPr>
              <a:t>Манифест шифропанков </a:t>
            </a:r>
            <a:r>
              <a:rPr lang="en" sz="1200" u="sng">
                <a:solidFill>
                  <a:schemeClr val="hlink"/>
                </a:solidFill>
                <a:latin typeface="Verdana"/>
                <a:ea typeface="Verdana"/>
                <a:cs typeface="Verdana"/>
                <a:sym typeface="Verdana"/>
                <a:hlinkClick r:id="rId4"/>
              </a:rPr>
              <a:t>https://www.activism.net/cypherpunk/manifesto.html</a:t>
            </a:r>
            <a:r>
              <a:rPr lang="en" sz="1200">
                <a:latin typeface="Verdana"/>
                <a:ea typeface="Verdana"/>
                <a:cs typeface="Verdana"/>
                <a:sym typeface="Verdana"/>
              </a:rPr>
              <a:t> -</a:t>
            </a:r>
            <a:b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</a:b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1997 -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Hashcash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 используют в описании своей работы фразу “block chain” 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2008 - Белая бумага Биткоина - 2008,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используются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 слова  block of chain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2008 - В мейлинг листе Hal Finney несколько раз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использует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 слова “chain of blocks” </a:t>
            </a:r>
            <a:b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</a:br>
            <a:br>
              <a:rPr lang="en" sz="1200">
                <a:latin typeface="Verdana"/>
                <a:ea typeface="Verdana"/>
                <a:cs typeface="Verdana"/>
                <a:sym typeface="Verdana"/>
              </a:rPr>
            </a:br>
            <a:endParaRPr sz="1200"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52"/>
          <p:cNvSpPr txBox="1"/>
          <p:nvPr>
            <p:ph type="title"/>
          </p:nvPr>
        </p:nvSpPr>
        <p:spPr>
          <a:xfrm>
            <a:off x="381000" y="129779"/>
            <a:ext cx="8229600" cy="85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Verdana"/>
                <a:ea typeface="Verdana"/>
                <a:cs typeface="Verdana"/>
                <a:sym typeface="Verdana"/>
              </a:rPr>
              <a:t>Блокчейн!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309" name="Google Shape;309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7325" y="1105679"/>
            <a:ext cx="5572125" cy="3143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53"/>
          <p:cNvSpPr txBox="1"/>
          <p:nvPr>
            <p:ph type="title"/>
          </p:nvPr>
        </p:nvSpPr>
        <p:spPr>
          <a:xfrm>
            <a:off x="381000" y="129779"/>
            <a:ext cx="8229600" cy="85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Verdana"/>
                <a:ea typeface="Verdana"/>
                <a:cs typeface="Verdana"/>
                <a:sym typeface="Verdana"/>
              </a:rPr>
              <a:t>Web 3.0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15" name="Google Shape;315;p53"/>
          <p:cNvSpPr txBox="1"/>
          <p:nvPr/>
        </p:nvSpPr>
        <p:spPr>
          <a:xfrm>
            <a:off x="1345650" y="1294200"/>
            <a:ext cx="6319500" cy="28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Подобные сети и есть то, что я называю Веб 3.0! </a:t>
            </a:r>
            <a:br>
              <a:rPr lang="en" sz="1100">
                <a:solidFill>
                  <a:schemeClr val="dk1"/>
                </a:solidFill>
              </a:rPr>
            </a:br>
            <a:r>
              <a:rPr lang="en" sz="1100">
                <a:solidFill>
                  <a:schemeClr val="dk1"/>
                </a:solidFill>
              </a:rPr>
              <a:t>В их непосредственном сотрудничестве между собой, прямой мотивации пользователя и узла, координации действий при помощи умных контрактов, отсутствии (ненужных) третьих лиц, безопасной маршрутизации данных и тд. </a:t>
            </a:r>
            <a:br>
              <a:rPr lang="en" sz="1100">
                <a:solidFill>
                  <a:schemeClr val="dk1"/>
                </a:solidFill>
              </a:rPr>
            </a:br>
            <a:r>
              <a:rPr lang="en" sz="1100">
                <a:solidFill>
                  <a:schemeClr val="dk1"/>
                </a:solidFill>
              </a:rPr>
              <a:t>Вот в чем кроется разница между веб 2 и 3.0. Продолжая строить и развивать подобные сети мы вступаем в новую, децентрализованную эру приложений, способную снизить косты и дать заработок каждому ее участнику. Интернет в котором каждый вроде-бы и потребитель, но одновременно и создатель контента.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7"/>
          <p:cNvSpPr txBox="1"/>
          <p:nvPr>
            <p:ph type="title"/>
          </p:nvPr>
        </p:nvSpPr>
        <p:spPr>
          <a:xfrm>
            <a:off x="381000" y="129779"/>
            <a:ext cx="8229600" cy="85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Verdana"/>
                <a:ea typeface="Verdana"/>
                <a:cs typeface="Verdana"/>
                <a:sym typeface="Verdana"/>
              </a:rPr>
              <a:t>Что такое Веб 3.0?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44" name="Google Shape;144;p27"/>
          <p:cNvSpPr txBox="1"/>
          <p:nvPr/>
        </p:nvSpPr>
        <p:spPr>
          <a:xfrm>
            <a:off x="1066000" y="1311375"/>
            <a:ext cx="7283700" cy="9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“Концепция развития интернет-технологий… (которая) позволит на её основе силами профессионалов создать высококачественный контент и сервисы...определить Web 3.0 как «взаимодействие интернета с физическим миром»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27"/>
          <p:cNvSpPr txBox="1"/>
          <p:nvPr/>
        </p:nvSpPr>
        <p:spPr>
          <a:xfrm>
            <a:off x="1115430" y="2276775"/>
            <a:ext cx="7283700" cy="9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Веб 3.0, это - свободное (от слова независимое от других лиц и сервисов) общение приложений, ботов, софта (и не только его) и людей стоящим за ними, между собой. 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27"/>
          <p:cNvSpPr txBox="1"/>
          <p:nvPr/>
        </p:nvSpPr>
        <p:spPr>
          <a:xfrm>
            <a:off x="1124615" y="3260975"/>
            <a:ext cx="7215900" cy="6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Веб 3.0. это попытка человечества исправить централизованные сервисы интернета...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54"/>
          <p:cNvSpPr txBox="1"/>
          <p:nvPr>
            <p:ph type="title"/>
          </p:nvPr>
        </p:nvSpPr>
        <p:spPr>
          <a:xfrm>
            <a:off x="381000" y="129779"/>
            <a:ext cx="8229600" cy="85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Verdana"/>
                <a:ea typeface="Verdana"/>
                <a:cs typeface="Verdana"/>
                <a:sym typeface="Verdana"/>
              </a:rPr>
              <a:t>Проблемы Web 2</a:t>
            </a:r>
            <a:r>
              <a:rPr lang="en">
                <a:latin typeface="Verdana"/>
                <a:ea typeface="Verdana"/>
                <a:cs typeface="Verdana"/>
                <a:sym typeface="Verdana"/>
              </a:rPr>
              <a:t>.0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21" name="Google Shape;321;p54"/>
          <p:cNvSpPr txBox="1"/>
          <p:nvPr/>
        </p:nvSpPr>
        <p:spPr>
          <a:xfrm>
            <a:off x="1345650" y="1294200"/>
            <a:ext cx="6319500" cy="28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-"/>
            </a:pPr>
            <a:r>
              <a:rPr lang="en" sz="1100">
                <a:solidFill>
                  <a:schemeClr val="dk1"/>
                </a:solidFill>
              </a:rPr>
              <a:t>Централизация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 sz="1100">
                <a:solidFill>
                  <a:schemeClr val="dk1"/>
                </a:solidFill>
              </a:rPr>
              <a:t>Технология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 sz="1100">
                <a:solidFill>
                  <a:schemeClr val="dk1"/>
                </a:solidFill>
              </a:rPr>
              <a:t>Замедленное развитие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 sz="1100">
                <a:solidFill>
                  <a:schemeClr val="dk1"/>
                </a:solidFill>
              </a:rPr>
              <a:t>Пропаганда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 sz="1100">
                <a:solidFill>
                  <a:schemeClr val="dk1"/>
                </a:solidFill>
              </a:rPr>
              <a:t>Политика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 sz="1100">
                <a:solidFill>
                  <a:schemeClr val="dk1"/>
                </a:solidFill>
              </a:rPr>
              <a:t>Тупиковые сервера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 sz="1100">
                <a:solidFill>
                  <a:schemeClr val="dk1"/>
                </a:solidFill>
              </a:rPr>
              <a:t>Геополитика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 sz="1100">
                <a:solidFill>
                  <a:schemeClr val="dk1"/>
                </a:solidFill>
              </a:rPr>
              <a:t>Приватность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 sz="1100">
                <a:solidFill>
                  <a:schemeClr val="dk1"/>
                </a:solidFill>
              </a:rPr>
              <a:t>Потеря </a:t>
            </a:r>
            <a:r>
              <a:rPr lang="en" sz="1100">
                <a:solidFill>
                  <a:schemeClr val="dk1"/>
                </a:solidFill>
              </a:rPr>
              <a:t>персональных</a:t>
            </a:r>
            <a:r>
              <a:rPr lang="en" sz="1100">
                <a:solidFill>
                  <a:schemeClr val="dk1"/>
                </a:solidFill>
              </a:rPr>
              <a:t> данных (данные?)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Можно сказать что web 2.0 усложнил жизнь, а не упростил. Пример:</a:t>
            </a:r>
            <a:br>
              <a:rPr lang="en" sz="1100">
                <a:solidFill>
                  <a:schemeClr val="dk1"/>
                </a:solidFill>
              </a:rPr>
            </a:br>
            <a:r>
              <a:rPr lang="en" sz="1100">
                <a:solidFill>
                  <a:schemeClr val="dk1"/>
                </a:solidFill>
              </a:rPr>
              <a:t>Результаты поиска слова “клубника” будет зависеть от </a:t>
            </a:r>
            <a:r>
              <a:rPr lang="en" sz="1100">
                <a:solidFill>
                  <a:schemeClr val="dk1"/>
                </a:solidFill>
              </a:rPr>
              <a:t>вашего</a:t>
            </a:r>
            <a:r>
              <a:rPr lang="en" sz="1100">
                <a:solidFill>
                  <a:schemeClr val="dk1"/>
                </a:solidFill>
              </a:rPr>
              <a:t> </a:t>
            </a:r>
            <a:r>
              <a:rPr lang="en" sz="1100">
                <a:solidFill>
                  <a:schemeClr val="dk1"/>
                </a:solidFill>
              </a:rPr>
              <a:t>предыдущего</a:t>
            </a:r>
            <a:r>
              <a:rPr lang="en" sz="1100">
                <a:solidFill>
                  <a:schemeClr val="dk1"/>
                </a:solidFill>
              </a:rPr>
              <a:t> поиска и усложнит процесс нахождения необходимого </a:t>
            </a:r>
            <a:r>
              <a:rPr lang="en" sz="1100">
                <a:solidFill>
                  <a:schemeClr val="dk1"/>
                </a:solidFill>
              </a:rPr>
              <a:t>контента</a:t>
            </a:r>
            <a:r>
              <a:rPr lang="en" sz="1100">
                <a:solidFill>
                  <a:schemeClr val="dk1"/>
                </a:solidFill>
              </a:rPr>
              <a:t> базируясь на преференциях </a:t>
            </a:r>
            <a:r>
              <a:rPr lang="en" sz="1100">
                <a:solidFill>
                  <a:schemeClr val="dk1"/>
                </a:solidFill>
              </a:rPr>
              <a:t>пользователя</a:t>
            </a:r>
            <a:r>
              <a:rPr lang="en" sz="1100">
                <a:solidFill>
                  <a:schemeClr val="dk1"/>
                </a:solidFill>
              </a:rPr>
              <a:t>, а не на фактах</a:t>
            </a:r>
            <a:endParaRPr sz="1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55"/>
          <p:cNvSpPr txBox="1"/>
          <p:nvPr>
            <p:ph type="title"/>
          </p:nvPr>
        </p:nvSpPr>
        <p:spPr>
          <a:xfrm>
            <a:off x="381000" y="129779"/>
            <a:ext cx="8229600" cy="85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Verdana"/>
                <a:ea typeface="Verdana"/>
                <a:cs typeface="Verdana"/>
                <a:sym typeface="Verdana"/>
              </a:rPr>
              <a:t>Что знает Гугл?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27" name="Google Shape;327;p55"/>
          <p:cNvSpPr txBox="1"/>
          <p:nvPr/>
        </p:nvSpPr>
        <p:spPr>
          <a:xfrm>
            <a:off x="0" y="1048875"/>
            <a:ext cx="5075700" cy="311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-"/>
            </a:pPr>
            <a:r>
              <a:rPr lang="en" sz="1100">
                <a:solidFill>
                  <a:schemeClr val="dk1"/>
                </a:solidFill>
              </a:rPr>
              <a:t>Имя, пол, дату рождение, профессия, интересы, местонахождение, история поиска, номера телефонов, имейлы, домашние и рабочие адреса, </a:t>
            </a:r>
            <a:r>
              <a:rPr lang="en" sz="1100">
                <a:solidFill>
                  <a:schemeClr val="dk1"/>
                </a:solidFill>
              </a:rPr>
              <a:t>географические</a:t>
            </a:r>
            <a:r>
              <a:rPr lang="en" sz="1100">
                <a:solidFill>
                  <a:schemeClr val="dk1"/>
                </a:solidFill>
              </a:rPr>
              <a:t> точки интереса, сайты которые вы посещаете, где вы были и что </a:t>
            </a:r>
            <a:r>
              <a:rPr lang="en" sz="1100">
                <a:solidFill>
                  <a:schemeClr val="dk1"/>
                </a:solidFill>
              </a:rPr>
              <a:t>делали</a:t>
            </a:r>
            <a:r>
              <a:rPr lang="en" sz="1100">
                <a:solidFill>
                  <a:schemeClr val="dk1"/>
                </a:solidFill>
              </a:rPr>
              <a:t> </a:t>
            </a:r>
            <a:r>
              <a:rPr lang="en" sz="1100">
                <a:solidFill>
                  <a:schemeClr val="dk1"/>
                </a:solidFill>
              </a:rPr>
              <a:t>последние</a:t>
            </a:r>
            <a:r>
              <a:rPr lang="en" sz="1100">
                <a:solidFill>
                  <a:schemeClr val="dk1"/>
                </a:solidFill>
              </a:rPr>
              <a:t> несколько дней \ лет, что есть у вас в квартире, что вы покупаете (гугл пей), что едите, с кем общаетесь (ФБ), кто ваши </a:t>
            </a:r>
            <a:r>
              <a:rPr lang="en" sz="1100">
                <a:solidFill>
                  <a:schemeClr val="dk1"/>
                </a:solidFill>
              </a:rPr>
              <a:t>близкие</a:t>
            </a:r>
            <a:r>
              <a:rPr lang="en" sz="1100">
                <a:solidFill>
                  <a:schemeClr val="dk1"/>
                </a:solidFill>
              </a:rPr>
              <a:t> и чем они </a:t>
            </a:r>
            <a:r>
              <a:rPr lang="en" sz="1100">
                <a:solidFill>
                  <a:schemeClr val="dk1"/>
                </a:solidFill>
              </a:rPr>
              <a:t>занимаются</a:t>
            </a:r>
            <a:r>
              <a:rPr lang="en" sz="1100">
                <a:solidFill>
                  <a:schemeClr val="dk1"/>
                </a:solidFill>
              </a:rPr>
              <a:t>, ваше </a:t>
            </a:r>
            <a:r>
              <a:rPr lang="en" sz="1100">
                <a:solidFill>
                  <a:schemeClr val="dk1"/>
                </a:solidFill>
              </a:rPr>
              <a:t>расписание</a:t>
            </a:r>
            <a:r>
              <a:rPr lang="en" sz="1100">
                <a:solidFill>
                  <a:schemeClr val="dk1"/>
                </a:solidFill>
              </a:rPr>
              <a:t> дня (исходя из использование </a:t>
            </a:r>
            <a:r>
              <a:rPr lang="en" sz="1100">
                <a:solidFill>
                  <a:schemeClr val="dk1"/>
                </a:solidFill>
              </a:rPr>
              <a:t>интернета</a:t>
            </a:r>
            <a:r>
              <a:rPr lang="en" sz="1100">
                <a:solidFill>
                  <a:schemeClr val="dk1"/>
                </a:solidFill>
              </a:rPr>
              <a:t>), часто знает что у вас дома, </a:t>
            </a:r>
            <a:r>
              <a:rPr lang="en" sz="1100">
                <a:solidFill>
                  <a:schemeClr val="dk1"/>
                </a:solidFill>
              </a:rPr>
              <a:t>включая</a:t>
            </a:r>
            <a:r>
              <a:rPr lang="en" sz="1100">
                <a:solidFill>
                  <a:schemeClr val="dk1"/>
                </a:solidFill>
              </a:rPr>
              <a:t> предметы мебели (исходя их покупок и некоторых отслеживающих приборов), анализ струтктуры личности, ва голос и как вы общаетесь, ваших друзей и кто они вам, ваши переписки, что вы видели и </a:t>
            </a:r>
            <a:r>
              <a:rPr lang="en" sz="1100">
                <a:solidFill>
                  <a:schemeClr val="dk1"/>
                </a:solidFill>
              </a:rPr>
              <a:t>видите перед вами</a:t>
            </a:r>
            <a:r>
              <a:rPr lang="en" sz="1100">
                <a:solidFill>
                  <a:schemeClr val="dk1"/>
                </a:solidFill>
              </a:rPr>
              <a:t>, ваши “секретные” </a:t>
            </a:r>
            <a:r>
              <a:rPr lang="en" sz="1100">
                <a:solidFill>
                  <a:schemeClr val="dk1"/>
                </a:solidFill>
              </a:rPr>
              <a:t>поисковые</a:t>
            </a:r>
            <a:r>
              <a:rPr lang="en" sz="1100">
                <a:solidFill>
                  <a:schemeClr val="dk1"/>
                </a:solidFill>
              </a:rPr>
              <a:t> запросы”, то что вы сейчас на вебинаре… И ЭТО ДАЛЕКО НЕ ВСЕ… 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328" name="Google Shape;328;p55"/>
          <p:cNvSpPr txBox="1"/>
          <p:nvPr/>
        </p:nvSpPr>
        <p:spPr>
          <a:xfrm>
            <a:off x="456125" y="3815450"/>
            <a:ext cx="8469000" cy="11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Средняя цена cost per click goodle: 1 - 2$</a:t>
            </a:r>
            <a:br>
              <a:rPr lang="en">
                <a:latin typeface="Calibri"/>
                <a:ea typeface="Calibri"/>
                <a:cs typeface="Calibri"/>
                <a:sym typeface="Calibri"/>
              </a:rPr>
            </a:br>
            <a:r>
              <a:rPr lang="en">
                <a:latin typeface="Calibri"/>
                <a:ea typeface="Calibri"/>
                <a:cs typeface="Calibri"/>
                <a:sym typeface="Calibri"/>
              </a:rPr>
              <a:t>Средняя цена запроса (исходя из цены электричества) - 0.05 USD (США)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ФБ зарабатывает от 50 - 100 миллионов долларов США в год на перепродаже данных 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9" name="Google Shape;329;p55"/>
          <p:cNvPicPr preferRelativeResize="0"/>
          <p:nvPr/>
        </p:nvPicPr>
        <p:blipFill rotWithShape="1">
          <a:blip r:embed="rId3">
            <a:alphaModFix/>
          </a:blip>
          <a:srcRect b="12503" l="0" r="0" t="0"/>
          <a:stretch/>
        </p:blipFill>
        <p:spPr>
          <a:xfrm>
            <a:off x="5135050" y="1181429"/>
            <a:ext cx="3789949" cy="2338251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55"/>
          <p:cNvSpPr txBox="1"/>
          <p:nvPr/>
        </p:nvSpPr>
        <p:spPr>
          <a:xfrm>
            <a:off x="5485900" y="3645250"/>
            <a:ext cx="3054000" cy="24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FF0000"/>
                </a:solidFill>
              </a:rPr>
              <a:t>Зарабатывая вашими действиями…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56"/>
          <p:cNvSpPr txBox="1"/>
          <p:nvPr>
            <p:ph type="title"/>
          </p:nvPr>
        </p:nvSpPr>
        <p:spPr>
          <a:xfrm>
            <a:off x="381000" y="129779"/>
            <a:ext cx="8229600" cy="85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Verdana"/>
                <a:ea typeface="Verdana"/>
                <a:cs typeface="Verdana"/>
                <a:sym typeface="Verdana"/>
              </a:rPr>
              <a:t>Как </a:t>
            </a:r>
            <a:r>
              <a:rPr lang="en">
                <a:latin typeface="Verdana"/>
                <a:ea typeface="Verdana"/>
                <a:cs typeface="Verdana"/>
                <a:sym typeface="Verdana"/>
              </a:rPr>
              <a:t>измерить</a:t>
            </a:r>
            <a:r>
              <a:rPr lang="en">
                <a:latin typeface="Verdana"/>
                <a:ea typeface="Verdana"/>
                <a:cs typeface="Verdana"/>
                <a:sym typeface="Verdana"/>
              </a:rPr>
              <a:t> успех?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36" name="Google Shape;336;p56"/>
          <p:cNvSpPr txBox="1"/>
          <p:nvPr/>
        </p:nvSpPr>
        <p:spPr>
          <a:xfrm>
            <a:off x="1345650" y="989400"/>
            <a:ext cx="6319500" cy="16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Успех VS Капитализация</a:t>
            </a:r>
            <a:br>
              <a:rPr lang="en" sz="1100">
                <a:solidFill>
                  <a:schemeClr val="dk1"/>
                </a:solidFill>
              </a:rPr>
            </a:br>
            <a:r>
              <a:rPr lang="en" sz="1100">
                <a:solidFill>
                  <a:schemeClr val="dk1"/>
                </a:solidFill>
              </a:rPr>
              <a:t>Internet VS LINUX</a:t>
            </a:r>
            <a:br>
              <a:rPr lang="en" sz="1100">
                <a:solidFill>
                  <a:schemeClr val="dk1"/>
                </a:solidFill>
              </a:rPr>
            </a:br>
            <a:br>
              <a:rPr lang="en" sz="1100">
                <a:solidFill>
                  <a:schemeClr val="dk1"/>
                </a:solidFill>
              </a:rPr>
            </a:br>
            <a:r>
              <a:rPr lang="en" sz="1100">
                <a:solidFill>
                  <a:schemeClr val="dk1"/>
                </a:solidFill>
              </a:rPr>
              <a:t>Успех VS охват</a:t>
            </a:r>
            <a:br>
              <a:rPr lang="en" sz="1100">
                <a:solidFill>
                  <a:schemeClr val="dk1"/>
                </a:solidFill>
              </a:rPr>
            </a:br>
            <a:r>
              <a:rPr lang="en" sz="1100">
                <a:solidFill>
                  <a:schemeClr val="dk1"/>
                </a:solidFill>
              </a:rPr>
              <a:t>Фашизм \ Коммунизм - успешны ли они?</a:t>
            </a:r>
            <a:br>
              <a:rPr lang="en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WEB 3.0 - как не повторить ошибки прошлого?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337" name="Google Shape;337;p56"/>
          <p:cNvSpPr txBox="1"/>
          <p:nvPr/>
        </p:nvSpPr>
        <p:spPr>
          <a:xfrm>
            <a:off x="1311250" y="2876300"/>
            <a:ext cx="6336300" cy="19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8" name="Google Shape;338;p56"/>
          <p:cNvSpPr txBox="1"/>
          <p:nvPr/>
        </p:nvSpPr>
        <p:spPr>
          <a:xfrm>
            <a:off x="1387400" y="2893225"/>
            <a:ext cx="6336300" cy="19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Линукс: </a:t>
            </a:r>
            <a:br>
              <a:rPr lang="en">
                <a:latin typeface="Calibri"/>
                <a:ea typeface="Calibri"/>
                <a:cs typeface="Calibri"/>
                <a:sym typeface="Calibri"/>
              </a:rPr>
            </a:br>
            <a:r>
              <a:rPr lang="en">
                <a:latin typeface="Calibri"/>
                <a:ea typeface="Calibri"/>
                <a:cs typeface="Calibri"/>
                <a:sym typeface="Calibri"/>
              </a:rPr>
              <a:t>Суперкомпьютеры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, Наса, Роботы, игровые консоли, 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Адронный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коллайдер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, умные телевизоры, умные часы, 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инстаграм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 (как и почти 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весь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 интернет) (например 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аирбнб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, убер, нетфликс), электроника в автомобилях, самолеты и 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системы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 в них, автомобили без водителей, холодильники, стиральные машины, системы управления и контроля за полетами в воздухе, скоростные поезда, NY сток эксчендж, 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Министерство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обороны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 США, ядерные 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подводные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 лодки… ваш компьютер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9" name="Google Shape;339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7100" y="905125"/>
            <a:ext cx="3057888" cy="198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57"/>
          <p:cNvSpPr txBox="1"/>
          <p:nvPr>
            <p:ph type="title"/>
          </p:nvPr>
        </p:nvSpPr>
        <p:spPr>
          <a:xfrm>
            <a:off x="381000" y="129779"/>
            <a:ext cx="8229600" cy="85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Verdana"/>
                <a:ea typeface="Verdana"/>
                <a:cs typeface="Verdana"/>
                <a:sym typeface="Verdana"/>
              </a:rPr>
              <a:t>Проблемы Web 2.0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45" name="Google Shape;345;p57"/>
          <p:cNvSpPr txBox="1"/>
          <p:nvPr/>
        </p:nvSpPr>
        <p:spPr>
          <a:xfrm>
            <a:off x="1345650" y="1294200"/>
            <a:ext cx="6319500" cy="18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 sz="1100">
                <a:solidFill>
                  <a:schemeClr val="dk1"/>
                </a:solidFill>
              </a:rPr>
              <a:t>ЕЦБ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 sz="1100">
                <a:solidFill>
                  <a:schemeClr val="dk1"/>
                </a:solidFill>
              </a:rPr>
              <a:t>Банковкий кризис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 sz="1100">
                <a:solidFill>
                  <a:schemeClr val="dk1"/>
                </a:solidFill>
              </a:rPr>
              <a:t>Условия независимости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 sz="1100">
                <a:solidFill>
                  <a:schemeClr val="dk1"/>
                </a:solidFill>
              </a:rPr>
              <a:t>Схемы ЦБ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 sz="1100">
                <a:solidFill>
                  <a:schemeClr val="dk1"/>
                </a:solidFill>
              </a:rPr>
              <a:t>ФРС США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 sz="1100">
                <a:solidFill>
                  <a:schemeClr val="dk1"/>
                </a:solidFill>
              </a:rPr>
              <a:t>Биткоину 10 лет… Он все еще </a:t>
            </a:r>
            <a:r>
              <a:rPr lang="en" sz="1100">
                <a:solidFill>
                  <a:schemeClr val="dk1"/>
                </a:solidFill>
              </a:rPr>
              <a:t>работает</a:t>
            </a:r>
            <a:r>
              <a:rPr lang="en" sz="1100">
                <a:solidFill>
                  <a:schemeClr val="dk1"/>
                </a:solidFill>
              </a:rPr>
              <a:t> безотказно на всех нас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 sz="1100">
                <a:solidFill>
                  <a:schemeClr val="dk1"/>
                </a:solidFill>
              </a:rPr>
              <a:t>ФБ коин и иже с ним…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 sz="1100">
                <a:solidFill>
                  <a:schemeClr val="dk1"/>
                </a:solidFill>
              </a:rPr>
              <a:t>Princess of the Yen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346" name="Google Shape;346;p57"/>
          <p:cNvSpPr txBox="1"/>
          <p:nvPr/>
        </p:nvSpPr>
        <p:spPr>
          <a:xfrm>
            <a:off x="1150450" y="3163750"/>
            <a:ext cx="6818400" cy="16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Веб 3.0 дает нам рычаги воздействия. Он предлагает незаменимую, безграничную, честную технологию. Основанную на математике, основанную на анстопабл коде. Технологию при помощи которой у каждого в кармане (за 20 евро) появляется свой собственный банк. Блокчейн (который часть веб 3 - пока что один из немногих рабочих) это интернет денег. Это не просто база данных. Да, это набор технологий, давно уже известных человечеству. Но при всем при этом, это - парадигма при помощи которой каждый из нас имеет возможность сделать чуть чуть лучше. Получить распределенную ценность, пассивный доход и иметь воздействия на различные ЛОКАЛЬНЫЕ вопросы (я иду именно от локального к глобальному, а не наоборот).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58"/>
          <p:cNvSpPr txBox="1"/>
          <p:nvPr>
            <p:ph type="title"/>
          </p:nvPr>
        </p:nvSpPr>
        <p:spPr>
          <a:xfrm>
            <a:off x="381000" y="129779"/>
            <a:ext cx="8229600" cy="85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Verdana"/>
                <a:ea typeface="Verdana"/>
                <a:cs typeface="Verdana"/>
                <a:sym typeface="Verdana"/>
              </a:rPr>
              <a:t>Перестроение паутины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52" name="Google Shape;352;p58"/>
          <p:cNvSpPr txBox="1"/>
          <p:nvPr/>
        </p:nvSpPr>
        <p:spPr>
          <a:xfrm>
            <a:off x="1421850" y="1065600"/>
            <a:ext cx="6319500" cy="24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-"/>
            </a:pPr>
            <a:r>
              <a:rPr lang="en" sz="1100">
                <a:solidFill>
                  <a:schemeClr val="dk1"/>
                </a:solidFill>
              </a:rPr>
              <a:t>Офлайн браузинг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 sz="1100">
                <a:solidFill>
                  <a:schemeClr val="dk1"/>
                </a:solidFill>
              </a:rPr>
              <a:t>Локальное кэширование данных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 sz="1100">
                <a:solidFill>
                  <a:schemeClr val="dk1"/>
                </a:solidFill>
              </a:rPr>
              <a:t>Локальные серверные точки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 sz="1100">
                <a:solidFill>
                  <a:schemeClr val="dk1"/>
                </a:solidFill>
              </a:rPr>
              <a:t>Скорость информации и репутация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 sz="1100">
                <a:solidFill>
                  <a:schemeClr val="dk1"/>
                </a:solidFill>
              </a:rPr>
              <a:t>Token Curated Registries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 sz="1100">
                <a:solidFill>
                  <a:schemeClr val="dk1"/>
                </a:solidFill>
              </a:rPr>
              <a:t>Cyber личности 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 sz="1100">
                <a:solidFill>
                  <a:schemeClr val="dk1"/>
                </a:solidFill>
              </a:rPr>
              <a:t>Майнинг и провайдеры сервисов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 sz="1100">
                <a:solidFill>
                  <a:schemeClr val="dk1"/>
                </a:solidFill>
              </a:rPr>
              <a:t>IPFS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 sz="1100">
                <a:solidFill>
                  <a:schemeClr val="dk1"/>
                </a:solidFill>
              </a:rPr>
              <a:t>Индексация и алгоритмы обработки информации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 sz="1100">
                <a:solidFill>
                  <a:schemeClr val="dk1"/>
                </a:solidFill>
              </a:rPr>
              <a:t>Децентразация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 sz="1100">
                <a:solidFill>
                  <a:schemeClr val="dk1"/>
                </a:solidFill>
              </a:rPr>
              <a:t>Механизмы консенсуса</a:t>
            </a:r>
            <a:endParaRPr sz="1100">
              <a:solidFill>
                <a:schemeClr val="dk1"/>
              </a:solidFill>
            </a:endParaRPr>
          </a:p>
        </p:txBody>
      </p:sp>
      <p:pic>
        <p:nvPicPr>
          <p:cNvPr id="353" name="Google Shape;353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5364" y="3398169"/>
            <a:ext cx="5150275" cy="167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9"/>
          <p:cNvSpPr txBox="1"/>
          <p:nvPr>
            <p:ph type="title"/>
          </p:nvPr>
        </p:nvSpPr>
        <p:spPr>
          <a:xfrm>
            <a:off x="381000" y="129779"/>
            <a:ext cx="8229600" cy="85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Verdana"/>
                <a:ea typeface="Verdana"/>
                <a:cs typeface="Verdana"/>
                <a:sym typeface="Verdana"/>
              </a:rPr>
              <a:t>P2P сети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59" name="Google Shape;359;p59"/>
          <p:cNvSpPr txBox="1"/>
          <p:nvPr/>
        </p:nvSpPr>
        <p:spPr>
          <a:xfrm>
            <a:off x="1421850" y="1141800"/>
            <a:ext cx="6319500" cy="12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-"/>
            </a:pPr>
            <a:r>
              <a:rPr lang="en" sz="1100">
                <a:solidFill>
                  <a:schemeClr val="dk1"/>
                </a:solidFill>
              </a:rPr>
              <a:t>Псевдо веб 3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 sz="1100">
                <a:solidFill>
                  <a:schemeClr val="dk1"/>
                </a:solidFill>
              </a:rPr>
              <a:t>Псевдо P2P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 sz="1100">
                <a:solidFill>
                  <a:schemeClr val="dk1"/>
                </a:solidFill>
              </a:rPr>
              <a:t>Псевдо крипта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</p:txBody>
      </p:sp>
      <p:pic>
        <p:nvPicPr>
          <p:cNvPr id="360" name="Google Shape;360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3964" y="2559969"/>
            <a:ext cx="5150275" cy="167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60"/>
          <p:cNvSpPr txBox="1"/>
          <p:nvPr>
            <p:ph type="title"/>
          </p:nvPr>
        </p:nvSpPr>
        <p:spPr>
          <a:xfrm>
            <a:off x="381000" y="129779"/>
            <a:ext cx="8229600" cy="85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Verdana"/>
                <a:ea typeface="Verdana"/>
                <a:cs typeface="Verdana"/>
                <a:sym typeface="Verdana"/>
              </a:rPr>
              <a:t>Примеры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66" name="Google Shape;366;p60"/>
          <p:cNvSpPr txBox="1"/>
          <p:nvPr/>
        </p:nvSpPr>
        <p:spPr>
          <a:xfrm>
            <a:off x="1421850" y="1141800"/>
            <a:ext cx="6319500" cy="12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 sz="1100">
                <a:solidFill>
                  <a:schemeClr val="dk1"/>
                </a:solidFill>
              </a:rPr>
              <a:t>Aeternity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 sz="1100">
                <a:solidFill>
                  <a:schemeClr val="dk1"/>
                </a:solidFill>
              </a:rPr>
              <a:t>Cyb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 sz="1100">
                <a:solidFill>
                  <a:schemeClr val="dk1"/>
                </a:solidFill>
              </a:rPr>
              <a:t>Polka Dot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 sz="1100">
                <a:solidFill>
                  <a:schemeClr val="dk1"/>
                </a:solidFill>
              </a:rPr>
              <a:t>Holochain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 sz="1100">
                <a:solidFill>
                  <a:schemeClr val="dk1"/>
                </a:solidFill>
              </a:rPr>
              <a:t>Skycoin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</p:txBody>
      </p:sp>
      <p:pic>
        <p:nvPicPr>
          <p:cNvPr id="367" name="Google Shape;367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8400" y="2351550"/>
            <a:ext cx="1512950" cy="111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7070" y="3907506"/>
            <a:ext cx="3121278" cy="111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48900" y="4100849"/>
            <a:ext cx="3121275" cy="789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6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23925" y="2260925"/>
            <a:ext cx="2166077" cy="151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6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366473" y="2205902"/>
            <a:ext cx="2166075" cy="16429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61"/>
          <p:cNvSpPr txBox="1"/>
          <p:nvPr>
            <p:ph type="title"/>
          </p:nvPr>
        </p:nvSpPr>
        <p:spPr>
          <a:xfrm>
            <a:off x="381000" y="129779"/>
            <a:ext cx="8229600" cy="85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Verdana"/>
                <a:ea typeface="Verdana"/>
                <a:cs typeface="Verdana"/>
                <a:sym typeface="Verdana"/>
              </a:rPr>
              <a:t>IPFS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377" name="Google Shape;377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0" y="910975"/>
            <a:ext cx="6115551" cy="3394126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61"/>
          <p:cNvSpPr txBox="1"/>
          <p:nvPr/>
        </p:nvSpPr>
        <p:spPr>
          <a:xfrm>
            <a:off x="2115800" y="4373550"/>
            <a:ext cx="6835500" cy="4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Не LOCATION, а CONTENT адрессация! </a:t>
            </a:r>
            <a:br>
              <a:rPr lang="en">
                <a:latin typeface="Calibri"/>
                <a:ea typeface="Calibri"/>
                <a:cs typeface="Calibri"/>
                <a:sym typeface="Calibri"/>
              </a:rPr>
            </a:br>
            <a:r>
              <a:rPr lang="en">
                <a:latin typeface="Calibri"/>
                <a:ea typeface="Calibri"/>
                <a:cs typeface="Calibri"/>
                <a:sym typeface="Calibri"/>
              </a:rPr>
              <a:t>И даже cloudflare запустил свою ноду….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62"/>
          <p:cNvSpPr txBox="1"/>
          <p:nvPr>
            <p:ph type="title"/>
          </p:nvPr>
        </p:nvSpPr>
        <p:spPr>
          <a:xfrm>
            <a:off x="381000" y="129779"/>
            <a:ext cx="8229600" cy="85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Verdana"/>
                <a:ea typeface="Verdana"/>
                <a:cs typeface="Verdana"/>
                <a:sym typeface="Verdana"/>
              </a:rPr>
              <a:t>Построить свой бизнес?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84" name="Google Shape;384;p62"/>
          <p:cNvSpPr txBox="1"/>
          <p:nvPr/>
        </p:nvSpPr>
        <p:spPr>
          <a:xfrm>
            <a:off x="1421850" y="1141800"/>
            <a:ext cx="6319500" cy="12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-"/>
            </a:pPr>
            <a:r>
              <a:rPr lang="en" sz="1100">
                <a:solidFill>
                  <a:schemeClr val="dk1"/>
                </a:solidFill>
              </a:rPr>
              <a:t>Парадигма?</a:t>
            </a:r>
            <a:endParaRPr sz="1100">
              <a:solidFill>
                <a:schemeClr val="dk1"/>
              </a:solidFill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-"/>
            </a:pPr>
            <a:r>
              <a:rPr lang="en" sz="1100">
                <a:solidFill>
                  <a:schemeClr val="dk1"/>
                </a:solidFill>
              </a:rPr>
              <a:t>Говернанс и механизмы консенсуса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 sz="1100">
                <a:solidFill>
                  <a:schemeClr val="dk1"/>
                </a:solidFill>
              </a:rPr>
              <a:t>Смарт контракты, IOT, роботы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 sz="1100">
                <a:solidFill>
                  <a:schemeClr val="dk1"/>
                </a:solidFill>
              </a:rPr>
              <a:t>Новые формализмы организаций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</p:txBody>
      </p:sp>
      <p:pic>
        <p:nvPicPr>
          <p:cNvPr id="385" name="Google Shape;385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3964" y="2559969"/>
            <a:ext cx="5150275" cy="167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3"/>
          <p:cNvSpPr txBox="1"/>
          <p:nvPr>
            <p:ph type="title"/>
          </p:nvPr>
        </p:nvSpPr>
        <p:spPr>
          <a:xfrm>
            <a:off x="381000" y="282179"/>
            <a:ext cx="8229600" cy="85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Verdana"/>
                <a:ea typeface="Verdana"/>
                <a:cs typeface="Verdana"/>
                <a:sym typeface="Verdana"/>
              </a:rPr>
              <a:t>Децентрализация VS Централизация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91" name="Google Shape;391;p63"/>
          <p:cNvSpPr txBox="1"/>
          <p:nvPr/>
        </p:nvSpPr>
        <p:spPr>
          <a:xfrm>
            <a:off x="1421850" y="1522800"/>
            <a:ext cx="6319500" cy="25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-"/>
            </a:pPr>
            <a:r>
              <a:rPr lang="en" sz="1100">
                <a:solidFill>
                  <a:schemeClr val="dk1"/>
                </a:solidFill>
              </a:rPr>
              <a:t>Технология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 sz="1100">
                <a:solidFill>
                  <a:schemeClr val="dk1"/>
                </a:solidFill>
              </a:rPr>
              <a:t>Свободное мышление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 sz="1100">
                <a:solidFill>
                  <a:schemeClr val="dk1"/>
                </a:solidFill>
              </a:rPr>
              <a:t>Снова парадигма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 sz="1100">
                <a:solidFill>
                  <a:schemeClr val="dk1"/>
                </a:solidFill>
              </a:rPr>
              <a:t>Доступность информации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 sz="1100">
                <a:solidFill>
                  <a:schemeClr val="dk1"/>
                </a:solidFill>
              </a:rPr>
              <a:t>Приватность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 sz="1100">
                <a:solidFill>
                  <a:schemeClr val="dk1"/>
                </a:solidFill>
              </a:rPr>
              <a:t>Вознаграждение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 sz="1100">
                <a:solidFill>
                  <a:schemeClr val="dk1"/>
                </a:solidFill>
              </a:rPr>
              <a:t>Транзакционные отношение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 sz="1100">
                <a:solidFill>
                  <a:schemeClr val="dk1"/>
                </a:solidFill>
              </a:rPr>
              <a:t>Масштабирование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 sz="1100">
                <a:solidFill>
                  <a:schemeClr val="dk1"/>
                </a:solidFill>
              </a:rPr>
              <a:t>Обеспечение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 sz="1100">
                <a:solidFill>
                  <a:schemeClr val="dk1"/>
                </a:solidFill>
              </a:rPr>
              <a:t>Рост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 sz="1100">
                <a:solidFill>
                  <a:schemeClr val="dk1"/>
                </a:solidFill>
              </a:rPr>
              <a:t>DAO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 sz="1100">
                <a:solidFill>
                  <a:schemeClr val="dk1"/>
                </a:solidFill>
              </a:rPr>
              <a:t>Преимущества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</p:txBody>
      </p:sp>
      <p:pic>
        <p:nvPicPr>
          <p:cNvPr id="392" name="Google Shape;392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91201" y="1666399"/>
            <a:ext cx="3095726" cy="2191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28"/>
          <p:cNvPicPr preferRelativeResize="0"/>
          <p:nvPr/>
        </p:nvPicPr>
        <p:blipFill rotWithShape="1">
          <a:blip r:embed="rId3">
            <a:alphaModFix/>
          </a:blip>
          <a:srcRect b="6672" l="0" r="0" t="0"/>
          <a:stretch/>
        </p:blipFill>
        <p:spPr>
          <a:xfrm>
            <a:off x="948750" y="171700"/>
            <a:ext cx="7035574" cy="4800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29"/>
          <p:cNvPicPr preferRelativeResize="0"/>
          <p:nvPr/>
        </p:nvPicPr>
        <p:blipFill rotWithShape="1">
          <a:blip r:embed="rId3">
            <a:alphaModFix/>
          </a:blip>
          <a:srcRect b="8983" l="0" r="0" t="0"/>
          <a:stretch/>
        </p:blipFill>
        <p:spPr>
          <a:xfrm>
            <a:off x="551550" y="230975"/>
            <a:ext cx="7949048" cy="468155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57" name="Google Shape;157;p29"/>
          <p:cNvSpPr/>
          <p:nvPr/>
        </p:nvSpPr>
        <p:spPr>
          <a:xfrm>
            <a:off x="7320300" y="321475"/>
            <a:ext cx="1102200" cy="900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0"/>
          <p:cNvSpPr txBox="1"/>
          <p:nvPr>
            <p:ph type="title"/>
          </p:nvPr>
        </p:nvSpPr>
        <p:spPr>
          <a:xfrm>
            <a:off x="381000" y="129779"/>
            <a:ext cx="8229600" cy="85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Verdana"/>
                <a:ea typeface="Verdana"/>
                <a:cs typeface="Verdana"/>
                <a:sym typeface="Verdana"/>
              </a:rPr>
              <a:t>Веб 1,2...4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63" name="Google Shape;163;p30"/>
          <p:cNvPicPr preferRelativeResize="0"/>
          <p:nvPr/>
        </p:nvPicPr>
        <p:blipFill rotWithShape="1">
          <a:blip r:embed="rId3">
            <a:alphaModFix/>
          </a:blip>
          <a:srcRect b="48799" l="0" r="3260" t="0"/>
          <a:stretch/>
        </p:blipFill>
        <p:spPr>
          <a:xfrm>
            <a:off x="2069563" y="1139575"/>
            <a:ext cx="4700075" cy="214485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30"/>
          <p:cNvSpPr txBox="1"/>
          <p:nvPr/>
        </p:nvSpPr>
        <p:spPr>
          <a:xfrm>
            <a:off x="1793950" y="3527700"/>
            <a:ext cx="5719200" cy="11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IRC: Пик 6 миллионов юзеров 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единовременно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 в 2001 (сейчас 370к)</a:t>
            </a:r>
            <a:br>
              <a:rPr lang="en">
                <a:latin typeface="Calibri"/>
                <a:ea typeface="Calibri"/>
                <a:cs typeface="Calibri"/>
                <a:sym typeface="Calibri"/>
              </a:rPr>
            </a:br>
            <a:r>
              <a:rPr lang="en">
                <a:latin typeface="Calibri"/>
                <a:ea typeface="Calibri"/>
                <a:cs typeface="Calibri"/>
                <a:sym typeface="Calibri"/>
              </a:rPr>
              <a:t>ICQ: 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10 ки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миллионов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 ежемесячных пользователей в нулевых</a:t>
            </a:r>
            <a:br>
              <a:rPr lang="en">
                <a:latin typeface="Calibri"/>
                <a:ea typeface="Calibri"/>
                <a:cs typeface="Calibri"/>
                <a:sym typeface="Calibri"/>
              </a:rPr>
            </a:br>
            <a:r>
              <a:rPr lang="en">
                <a:latin typeface="Calibri"/>
                <a:ea typeface="Calibri"/>
                <a:cs typeface="Calibri"/>
                <a:sym typeface="Calibri"/>
              </a:rPr>
              <a:t>MySpace: К концу 00-х больше 100 миллионов ежемесячно </a:t>
            </a:r>
            <a:br>
              <a:rPr lang="en">
                <a:latin typeface="Calibri"/>
                <a:ea typeface="Calibri"/>
                <a:cs typeface="Calibri"/>
                <a:sym typeface="Calibri"/>
              </a:rPr>
            </a:br>
            <a:r>
              <a:rPr lang="en">
                <a:latin typeface="Calibri"/>
                <a:ea typeface="Calibri"/>
                <a:cs typeface="Calibri"/>
                <a:sym typeface="Calibri"/>
              </a:rPr>
              <a:t>Facebook: 2.2 миллиарда активных 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пользователей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 ежемесячно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1"/>
          <p:cNvSpPr txBox="1"/>
          <p:nvPr>
            <p:ph type="title"/>
          </p:nvPr>
        </p:nvSpPr>
        <p:spPr>
          <a:xfrm>
            <a:off x="381000" y="129779"/>
            <a:ext cx="8229600" cy="85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Verdana"/>
                <a:ea typeface="Verdana"/>
                <a:cs typeface="Verdana"/>
                <a:sym typeface="Verdana"/>
              </a:rPr>
              <a:t>Веб 1,2...4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70" name="Google Shape;170;p31"/>
          <p:cNvPicPr preferRelativeResize="0"/>
          <p:nvPr/>
        </p:nvPicPr>
        <p:blipFill rotWithShape="1">
          <a:blip r:embed="rId3">
            <a:alphaModFix/>
          </a:blip>
          <a:srcRect b="7774" l="0" r="0" t="0"/>
          <a:stretch/>
        </p:blipFill>
        <p:spPr>
          <a:xfrm>
            <a:off x="1287400" y="1043650"/>
            <a:ext cx="6068101" cy="3572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2"/>
          <p:cNvSpPr txBox="1"/>
          <p:nvPr>
            <p:ph type="title"/>
          </p:nvPr>
        </p:nvSpPr>
        <p:spPr>
          <a:xfrm>
            <a:off x="381000" y="129779"/>
            <a:ext cx="8229600" cy="85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Verdana"/>
                <a:ea typeface="Verdana"/>
                <a:cs typeface="Verdana"/>
                <a:sym typeface="Verdana"/>
              </a:rPr>
              <a:t>Что такое протокол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76" name="Google Shape;17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8125" y="987179"/>
            <a:ext cx="5135362" cy="38515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3"/>
          <p:cNvSpPr txBox="1"/>
          <p:nvPr>
            <p:ph type="title"/>
          </p:nvPr>
        </p:nvSpPr>
        <p:spPr>
          <a:xfrm>
            <a:off x="381000" y="129779"/>
            <a:ext cx="8229600" cy="85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Verdana"/>
                <a:ea typeface="Verdana"/>
                <a:cs typeface="Verdana"/>
                <a:sym typeface="Verdana"/>
              </a:rPr>
              <a:t>Что такое протокол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82" name="Google Shape;18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200" y="1291979"/>
            <a:ext cx="7429500" cy="304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Тема Office">
  <a:themeElements>
    <a:clrScheme name="Стандартная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